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4" r:id="rId5"/>
    <p:sldId id="272" r:id="rId6"/>
    <p:sldId id="275" r:id="rId7"/>
    <p:sldId id="267" r:id="rId8"/>
    <p:sldId id="269" r:id="rId9"/>
    <p:sldId id="268" r:id="rId10"/>
    <p:sldId id="277" r:id="rId11"/>
    <p:sldId id="260" r:id="rId12"/>
    <p:sldId id="261" r:id="rId13"/>
    <p:sldId id="263" r:id="rId14"/>
    <p:sldId id="276" r:id="rId15"/>
    <p:sldId id="264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rdo" panose="020B0604020202020204" charset="-79"/>
      <p:regular r:id="rId22"/>
    </p:embeddedFont>
    <p:embeddedFont>
      <p:font typeface="Cardo Bold" panose="020B0604020202020204" charset="-79"/>
      <p:regular r:id="rId23"/>
    </p:embeddedFont>
    <p:embeddedFont>
      <p:font typeface="Cormorant Garamond Medium" panose="020B0604020202020204" charset="0"/>
      <p:regular r:id="rId24"/>
    </p:embeddedFont>
    <p:embeddedFont>
      <p:font typeface="Cormorant Garamond Medium Bold" panose="020B0604020202020204" charset="0"/>
      <p:regular r:id="rId25"/>
    </p:embeddedFont>
    <p:embeddedFont>
      <p:font typeface="Inknut Antiqua Medium Bold" panose="020B0604020202020204" charset="0"/>
      <p:regular r:id="rId26"/>
    </p:embeddedFont>
    <p:embeddedFont>
      <p:font typeface="Muli Regula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42" autoAdjust="0"/>
  </p:normalViewPr>
  <p:slideViewPr>
    <p:cSldViewPr>
      <p:cViewPr varScale="1">
        <p:scale>
          <a:sx n="41" d="100"/>
          <a:sy n="41" d="100"/>
        </p:scale>
        <p:origin x="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0282"/>
          <a:stretch>
            <a:fillRect/>
          </a:stretch>
        </p:blipFill>
        <p:spPr>
          <a:xfrm>
            <a:off x="1" y="3924300"/>
            <a:ext cx="7091914" cy="636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952500"/>
            <a:ext cx="15201764" cy="196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-80" dirty="0">
                <a:solidFill>
                  <a:srgbClr val="000000"/>
                </a:solidFill>
                <a:latin typeface="Cormorant Garamond Medium Bold"/>
              </a:rPr>
              <a:t>Retrieval of contact details </a:t>
            </a:r>
          </a:p>
          <a:p>
            <a:pPr algn="ctr">
              <a:lnSpc>
                <a:spcPts val="7840"/>
              </a:lnSpc>
            </a:pPr>
            <a:r>
              <a:rPr lang="en-US" sz="6000" b="1" spc="-80" dirty="0">
                <a:solidFill>
                  <a:srgbClr val="000000"/>
                </a:solidFill>
                <a:latin typeface="Cormorant Garamond Medium Bold"/>
              </a:rPr>
              <a:t>from social media accounts of terrorists.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3180122"/>
            <a:ext cx="15201764" cy="67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4000" spc="-56" dirty="0" err="1">
                <a:solidFill>
                  <a:srgbClr val="000000"/>
                </a:solidFill>
                <a:latin typeface="Cormorant Garamond Medium Bold"/>
              </a:rPr>
              <a:t>WeRockers</a:t>
            </a:r>
            <a:r>
              <a:rPr lang="en-US" sz="4000" spc="-56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INTL-DA-16</a:t>
            </a:r>
            <a:endParaRPr lang="en-US" sz="4000" spc="-56" dirty="0">
              <a:solidFill>
                <a:srgbClr val="000000"/>
              </a:solidFill>
              <a:latin typeface="Cormorant Garamond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99936" y="3807314"/>
            <a:ext cx="11188063" cy="697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0"/>
              </a:lnSpc>
            </a:pPr>
            <a:r>
              <a:rPr lang="en-US" sz="2400" b="1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Students:</a:t>
            </a: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Sai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Ranjani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Chandrashekar (Team Leader)</a:t>
            </a:r>
          </a:p>
          <a:p>
            <a:pPr>
              <a:lnSpc>
                <a:spcPts val="4240"/>
              </a:lnSpc>
            </a:pP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Malvika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Parulekar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Anushka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Agarwala</a:t>
            </a: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Karan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Prajapat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Shivani Thakur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Mentors: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Dr. Subodh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Deolekar</a:t>
            </a: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Dr. Sonal Daulatkar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b="1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College name: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S.P. 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Mandali's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Prin. L. N. 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Welingkar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Institute of Management Development and Research, Mumbai (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WeSchool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)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</p:txBody>
      </p:sp>
      <p:pic>
        <p:nvPicPr>
          <p:cNvPr id="8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685BCB1C-226C-4DF2-9A81-947DB79F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96174"/>
            <a:ext cx="14753464" cy="5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000000"/>
                </a:solidFill>
                <a:latin typeface="Cardo"/>
              </a:rPr>
              <a:t>Streamlit.io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FC361F4-C552-4C68-B652-00FD9B26F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0837"/>
              </p:ext>
            </p:extLst>
          </p:nvPr>
        </p:nvGraphicFramePr>
        <p:xfrm>
          <a:off x="1767268" y="3623945"/>
          <a:ext cx="14387132" cy="5567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96783">
                  <a:extLst>
                    <a:ext uri="{9D8B030D-6E8A-4147-A177-3AD203B41FA5}">
                      <a16:colId xmlns:a16="http://schemas.microsoft.com/office/drawing/2014/main" val="1839428211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3290181745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1718276325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370838113"/>
                    </a:ext>
                  </a:extLst>
                </a:gridCol>
              </a:tblGrid>
              <a:tr h="125476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pandas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7114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beautiful soup (bs4)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tweepy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sherlock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geocoder</a:t>
                      </a:r>
                    </a:p>
                    <a:p>
                      <a:pPr algn="ctr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879271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infoga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Requests_tor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79412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Folium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scrapy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02663"/>
                  </a:ext>
                </a:extLst>
              </a:tr>
            </a:tbl>
          </a:graphicData>
        </a:graphic>
      </p:graphicFrame>
      <p:pic>
        <p:nvPicPr>
          <p:cNvPr id="6" name="Picture 5" descr="Build and Deploy Twitter Bots with Python, Tweepy and PythonAnywhere">
            <a:extLst>
              <a:ext uri="{FF2B5EF4-FFF2-40B4-BE49-F238E27FC236}">
                <a16:creationId xmlns:a16="http://schemas.microsoft.com/office/drawing/2014/main" id="{35FDD4D7-0129-44E4-9E72-03AB04F0B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433378"/>
            <a:ext cx="1752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437F04-C4FD-4DDE-8783-800392764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4152900"/>
            <a:ext cx="1752600" cy="70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tplotlib Tutorial - javatpoint">
            <a:extLst>
              <a:ext uri="{FF2B5EF4-FFF2-40B4-BE49-F238E27FC236}">
                <a16:creationId xmlns:a16="http://schemas.microsoft.com/office/drawing/2014/main" id="{07206E46-7EC0-4F66-BEBF-26D88077F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82677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35BADF05-877D-4562-8E21-8C5C571F6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5354955"/>
            <a:ext cx="1030288" cy="103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32CDEA-D2D4-45CF-A1E3-70E026786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5482931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1E89946-0F09-4766-877D-79D8524846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6784904"/>
            <a:ext cx="914400" cy="84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6020A5E-5569-46CE-A310-E83BE141F6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6096000" y="7018474"/>
            <a:ext cx="2122857" cy="6396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FF6644E9-F8C3-4B40-B628-AEEDFDEA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1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7" b="2578"/>
          <a:stretch>
            <a:fillRect/>
          </a:stretch>
        </p:blipFill>
        <p:spPr>
          <a:xfrm>
            <a:off x="3602221" y="495300"/>
            <a:ext cx="11571940" cy="952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2250B4-29B2-48F7-AB1B-DEEA43AA6721}"/>
              </a:ext>
            </a:extLst>
          </p:cNvPr>
          <p:cNvSpPr txBox="1"/>
          <p:nvPr/>
        </p:nvSpPr>
        <p:spPr>
          <a:xfrm>
            <a:off x="990600" y="12573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MIND MAP</a:t>
            </a:r>
            <a:endParaRPr lang="en-IN" sz="4800" dirty="0"/>
          </a:p>
        </p:txBody>
      </p:sp>
      <p:pic>
        <p:nvPicPr>
          <p:cNvPr id="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8FA0AD3C-9DA3-4552-89A9-F1BF17F7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6662" y="1705996"/>
            <a:ext cx="7306191" cy="737906"/>
            <a:chOff x="0" y="0"/>
            <a:chExt cx="3690051" cy="675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0051" cy="675882"/>
            </a:xfrm>
            <a:custGeom>
              <a:avLst/>
              <a:gdLst/>
              <a:ahLst/>
              <a:cxnLst/>
              <a:rect l="l" t="t" r="r" b="b"/>
              <a:pathLst>
                <a:path w="3690051" h="675882">
                  <a:moveTo>
                    <a:pt x="3565591" y="675882"/>
                  </a:moveTo>
                  <a:lnTo>
                    <a:pt x="124460" y="675882"/>
                  </a:lnTo>
                  <a:cubicBezTo>
                    <a:pt x="55880" y="675882"/>
                    <a:pt x="0" y="620002"/>
                    <a:pt x="0" y="551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51422"/>
                  </a:lnTo>
                  <a:cubicBezTo>
                    <a:pt x="3690051" y="620002"/>
                    <a:pt x="3634171" y="675882"/>
                    <a:pt x="3565591" y="675882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8541" y="4690866"/>
            <a:ext cx="7306190" cy="1138433"/>
            <a:chOff x="0" y="0"/>
            <a:chExt cx="369005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660400"/>
            </a:xfrm>
            <a:custGeom>
              <a:avLst/>
              <a:gdLst/>
              <a:ahLst/>
              <a:cxnLst/>
              <a:rect l="l" t="t" r="r" b="b"/>
              <a:pathLst>
                <a:path w="3690051" h="660400">
                  <a:moveTo>
                    <a:pt x="35655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35940"/>
                  </a:lnTo>
                  <a:cubicBezTo>
                    <a:pt x="3690051" y="604520"/>
                    <a:pt x="3634171" y="660400"/>
                    <a:pt x="3565591" y="6604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2611" y="6409210"/>
            <a:ext cx="7193524" cy="969299"/>
            <a:chOff x="0" y="0"/>
            <a:chExt cx="3690051" cy="6719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671985"/>
            </a:xfrm>
            <a:custGeom>
              <a:avLst/>
              <a:gdLst/>
              <a:ahLst/>
              <a:cxnLst/>
              <a:rect l="l" t="t" r="r" b="b"/>
              <a:pathLst>
                <a:path w="3690051" h="671985">
                  <a:moveTo>
                    <a:pt x="3565591" y="671985"/>
                  </a:moveTo>
                  <a:lnTo>
                    <a:pt x="124460" y="671985"/>
                  </a:lnTo>
                  <a:cubicBezTo>
                    <a:pt x="55880" y="671985"/>
                    <a:pt x="0" y="616105"/>
                    <a:pt x="0" y="5475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47525"/>
                  </a:lnTo>
                  <a:cubicBezTo>
                    <a:pt x="3690051" y="616105"/>
                    <a:pt x="3634171" y="671985"/>
                    <a:pt x="3565591" y="671985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37851" y="3065446"/>
            <a:ext cx="7036880" cy="1096800"/>
            <a:chOff x="0" y="0"/>
            <a:chExt cx="3690051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0051" cy="660400"/>
            </a:xfrm>
            <a:custGeom>
              <a:avLst/>
              <a:gdLst/>
              <a:ahLst/>
              <a:cxnLst/>
              <a:rect l="l" t="t" r="r" b="b"/>
              <a:pathLst>
                <a:path w="3690051" h="660400">
                  <a:moveTo>
                    <a:pt x="35655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35940"/>
                  </a:lnTo>
                  <a:cubicBezTo>
                    <a:pt x="3690051" y="604520"/>
                    <a:pt x="3634171" y="660400"/>
                    <a:pt x="3565591" y="6604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11261" y="2565033"/>
            <a:ext cx="354709" cy="5806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85959" y="4151042"/>
            <a:ext cx="354709" cy="5806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91565" y="5829299"/>
            <a:ext cx="354709" cy="58062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3000" y="1714499"/>
            <a:ext cx="6015094" cy="1195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Data available in Posts/Tweets</a:t>
            </a:r>
          </a:p>
          <a:p>
            <a:pPr marL="0" lvl="0" indent="0">
              <a:lnSpc>
                <a:spcPts val="4969"/>
              </a:lnSpc>
            </a:pPr>
            <a:endParaRPr lang="en-US" sz="240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9492" y="3191139"/>
            <a:ext cx="6015094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Scrape the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506" y="4850603"/>
            <a:ext cx="7747066" cy="553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Access using API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[Legally Available]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744" y="6435387"/>
            <a:ext cx="6015094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Export Contact details to .csv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3F9ED2B-80BC-4EF2-8569-E5A69E5D5135}"/>
              </a:ext>
            </a:extLst>
          </p:cNvPr>
          <p:cNvGrpSpPr/>
          <p:nvPr/>
        </p:nvGrpSpPr>
        <p:grpSpPr>
          <a:xfrm>
            <a:off x="870436" y="7579328"/>
            <a:ext cx="3538619" cy="2364772"/>
            <a:chOff x="0" y="0"/>
            <a:chExt cx="2721283" cy="2902876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1E89E257-38BC-4575-82EB-76691E2B7B22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B0E9063-5F63-46D8-9B2F-B3FD26715703}"/>
              </a:ext>
            </a:extLst>
          </p:cNvPr>
          <p:cNvGrpSpPr/>
          <p:nvPr/>
        </p:nvGrpSpPr>
        <p:grpSpPr>
          <a:xfrm>
            <a:off x="868968" y="7579327"/>
            <a:ext cx="3538619" cy="1352833"/>
            <a:chOff x="0" y="0"/>
            <a:chExt cx="2721283" cy="1660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AABBBB6-52CC-47A0-8ACB-63F5270B93A6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E99F48BB-4907-45ED-9EE3-2B5A5EC427A3}"/>
              </a:ext>
            </a:extLst>
          </p:cNvPr>
          <p:cNvGrpSpPr/>
          <p:nvPr/>
        </p:nvGrpSpPr>
        <p:grpSpPr>
          <a:xfrm>
            <a:off x="4283022" y="7579328"/>
            <a:ext cx="3538619" cy="2364772"/>
            <a:chOff x="0" y="0"/>
            <a:chExt cx="2721283" cy="290287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A60C226-729A-4245-B304-F3B394DA7BDF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7305F11C-8071-4EE5-8CF6-B0260F342867}"/>
              </a:ext>
            </a:extLst>
          </p:cNvPr>
          <p:cNvGrpSpPr/>
          <p:nvPr/>
        </p:nvGrpSpPr>
        <p:grpSpPr>
          <a:xfrm>
            <a:off x="4283022" y="7579327"/>
            <a:ext cx="3538619" cy="1352833"/>
            <a:chOff x="0" y="0"/>
            <a:chExt cx="2721283" cy="1660671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15E69EC-0516-4191-A62D-9941DCFFF28A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181C48BD-0253-4977-B4A6-FAEA3F6945CF}"/>
              </a:ext>
            </a:extLst>
          </p:cNvPr>
          <p:cNvGrpSpPr/>
          <p:nvPr/>
        </p:nvGrpSpPr>
        <p:grpSpPr>
          <a:xfrm>
            <a:off x="7695608" y="7579328"/>
            <a:ext cx="3538619" cy="2364772"/>
            <a:chOff x="0" y="0"/>
            <a:chExt cx="2721283" cy="2902876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646959A-DDBF-4735-9EE4-EFBC36323EC0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79165007-FE24-460A-839E-DB9AD264AD95}"/>
              </a:ext>
            </a:extLst>
          </p:cNvPr>
          <p:cNvGrpSpPr/>
          <p:nvPr/>
        </p:nvGrpSpPr>
        <p:grpSpPr>
          <a:xfrm>
            <a:off x="7695608" y="7579327"/>
            <a:ext cx="3538619" cy="1352833"/>
            <a:chOff x="0" y="0"/>
            <a:chExt cx="2721283" cy="1660671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FF288CBA-5BF4-4888-9FF4-49714B25ACFE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30" name="TextBox 15">
            <a:extLst>
              <a:ext uri="{FF2B5EF4-FFF2-40B4-BE49-F238E27FC236}">
                <a16:creationId xmlns:a16="http://schemas.microsoft.com/office/drawing/2014/main" id="{E6666244-607B-41B0-A927-B8FDEBB1C3B3}"/>
              </a:ext>
            </a:extLst>
          </p:cNvPr>
          <p:cNvSpPr txBox="1"/>
          <p:nvPr/>
        </p:nvSpPr>
        <p:spPr>
          <a:xfrm>
            <a:off x="8038399" y="7882874"/>
            <a:ext cx="2955574" cy="144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 dirty="0">
                <a:solidFill>
                  <a:srgbClr val="0048CD"/>
                </a:solidFill>
                <a:latin typeface="Inknut Antiqua Medium Bold"/>
              </a:rPr>
              <a:t>Mentions- </a:t>
            </a:r>
            <a:r>
              <a:rPr lang="en-US" spc="-29" dirty="0" err="1">
                <a:solidFill>
                  <a:srgbClr val="0048CD"/>
                </a:solidFill>
                <a:latin typeface="Inknut Antiqua Medium Bold"/>
              </a:rPr>
              <a:t>i.e</a:t>
            </a:r>
            <a:r>
              <a:rPr lang="en-US" spc="-29" dirty="0">
                <a:solidFill>
                  <a:srgbClr val="0048CD"/>
                </a:solidFill>
                <a:latin typeface="Inknut Antiqua Medium Bold"/>
              </a:rPr>
              <a:t> username, Website, Org</a:t>
            </a: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34B7E824-CB4F-4F83-9C16-7BFAE3749444}"/>
              </a:ext>
            </a:extLst>
          </p:cNvPr>
          <p:cNvGrpSpPr/>
          <p:nvPr/>
        </p:nvGrpSpPr>
        <p:grpSpPr>
          <a:xfrm>
            <a:off x="11108194" y="7579328"/>
            <a:ext cx="3538619" cy="2364772"/>
            <a:chOff x="0" y="0"/>
            <a:chExt cx="2721283" cy="2902876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C42275D-7241-46D1-971E-88413D927235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CBD86DB5-2EE5-48E0-9189-3E7B29CEDCDF}"/>
              </a:ext>
            </a:extLst>
          </p:cNvPr>
          <p:cNvGrpSpPr/>
          <p:nvPr/>
        </p:nvGrpSpPr>
        <p:grpSpPr>
          <a:xfrm>
            <a:off x="11108194" y="7579327"/>
            <a:ext cx="3538619" cy="1352833"/>
            <a:chOff x="0" y="0"/>
            <a:chExt cx="2721283" cy="1660671"/>
          </a:xfrm>
        </p:grpSpPr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FA85F8A-1B34-429C-9F08-4C279F696A37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35" name="TextBox 20">
            <a:extLst>
              <a:ext uri="{FF2B5EF4-FFF2-40B4-BE49-F238E27FC236}">
                <a16:creationId xmlns:a16="http://schemas.microsoft.com/office/drawing/2014/main" id="{9502D1A6-D4E5-426C-B5BA-5D6BEAA338B6}"/>
              </a:ext>
            </a:extLst>
          </p:cNvPr>
          <p:cNvSpPr txBox="1"/>
          <p:nvPr/>
        </p:nvSpPr>
        <p:spPr>
          <a:xfrm>
            <a:off x="11450985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Likes </a:t>
            </a:r>
          </a:p>
        </p:txBody>
      </p:sp>
      <p:grpSp>
        <p:nvGrpSpPr>
          <p:cNvPr id="36" name="Group 21">
            <a:extLst>
              <a:ext uri="{FF2B5EF4-FFF2-40B4-BE49-F238E27FC236}">
                <a16:creationId xmlns:a16="http://schemas.microsoft.com/office/drawing/2014/main" id="{82259B29-337D-4BF7-BCDC-22531657EFB2}"/>
              </a:ext>
            </a:extLst>
          </p:cNvPr>
          <p:cNvGrpSpPr/>
          <p:nvPr/>
        </p:nvGrpSpPr>
        <p:grpSpPr>
          <a:xfrm>
            <a:off x="14520780" y="7579328"/>
            <a:ext cx="3538619" cy="2364772"/>
            <a:chOff x="0" y="0"/>
            <a:chExt cx="2721283" cy="2902876"/>
          </a:xfrm>
        </p:grpSpPr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5929B9CB-58D2-4DC8-92F1-99571BA2E2A8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E38730AF-AB7E-494B-A0AD-22C77C62961A}"/>
              </a:ext>
            </a:extLst>
          </p:cNvPr>
          <p:cNvGrpSpPr/>
          <p:nvPr/>
        </p:nvGrpSpPr>
        <p:grpSpPr>
          <a:xfrm>
            <a:off x="14520780" y="7579327"/>
            <a:ext cx="3538619" cy="1352833"/>
            <a:chOff x="0" y="0"/>
            <a:chExt cx="2721283" cy="1660671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FD8F7F54-4C78-406F-9B29-14F15948E631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40" name="TextBox 25">
            <a:extLst>
              <a:ext uri="{FF2B5EF4-FFF2-40B4-BE49-F238E27FC236}">
                <a16:creationId xmlns:a16="http://schemas.microsoft.com/office/drawing/2014/main" id="{032D71BC-42D7-4647-ABDA-4DB0D5B893EB}"/>
              </a:ext>
            </a:extLst>
          </p:cNvPr>
          <p:cNvSpPr txBox="1"/>
          <p:nvPr/>
        </p:nvSpPr>
        <p:spPr>
          <a:xfrm>
            <a:off x="14750558" y="7699717"/>
            <a:ext cx="2955574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Location-   where account created  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EADA59C1-A943-4987-961B-33B009567420}"/>
              </a:ext>
            </a:extLst>
          </p:cNvPr>
          <p:cNvSpPr txBox="1"/>
          <p:nvPr/>
        </p:nvSpPr>
        <p:spPr>
          <a:xfrm>
            <a:off x="1100214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Email id 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A8BF9C61-967A-40FB-B3E7-14964FAED20F}"/>
              </a:ext>
            </a:extLst>
          </p:cNvPr>
          <p:cNvSpPr txBox="1"/>
          <p:nvPr/>
        </p:nvSpPr>
        <p:spPr>
          <a:xfrm>
            <a:off x="4625813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Contact #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864EBA-20D9-46E9-B9E5-381DBC80835F}"/>
              </a:ext>
            </a:extLst>
          </p:cNvPr>
          <p:cNvSpPr txBox="1"/>
          <p:nvPr/>
        </p:nvSpPr>
        <p:spPr>
          <a:xfrm>
            <a:off x="7973333" y="504662"/>
            <a:ext cx="8731562" cy="10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6000" spc="-80" dirty="0">
                <a:solidFill>
                  <a:srgbClr val="000000"/>
                </a:solidFill>
                <a:latin typeface="Cormorant Garamond Medium"/>
              </a:rPr>
              <a:t>Method 1</a:t>
            </a:r>
          </a:p>
        </p:txBody>
      </p:sp>
      <p:pic>
        <p:nvPicPr>
          <p:cNvPr id="4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1340839F-0F15-4A5E-AF21-90C31D74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3033300"/>
            <a:ext cx="220950" cy="3616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3850261"/>
            <a:ext cx="220950" cy="3616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4667222"/>
            <a:ext cx="220950" cy="3616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5455609"/>
            <a:ext cx="220950" cy="3616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6836734"/>
            <a:ext cx="220950" cy="3616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7663220"/>
            <a:ext cx="220950" cy="3616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62782">
            <a:off x="6697586" y="8636805"/>
            <a:ext cx="220950" cy="3616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71131">
            <a:off x="8936466" y="8627280"/>
            <a:ext cx="220950" cy="3616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25983" y="2549437"/>
            <a:ext cx="1383603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Data available on websites/blogs/ articles (present in bio)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0848" y="4154785"/>
            <a:ext cx="1430630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Identify emails, contacts, some other organization/entity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0848" y="4911094"/>
            <a:ext cx="1430630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Identify emails, contacts, some other organization/entity information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2907" y="5760133"/>
            <a:ext cx="15122186" cy="98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Extract account usernames across different social media a/cs using </a:t>
            </a:r>
          </a:p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sherlock library in python and check email id and phone #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55814" y="7141258"/>
            <a:ext cx="3460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Contact details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2357" y="8950256"/>
            <a:ext cx="10984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VPN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46941" y="8953238"/>
            <a:ext cx="2698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 dirty="0">
                <a:solidFill>
                  <a:srgbClr val="0048CD"/>
                </a:solidFill>
                <a:latin typeface="Muli Regular"/>
              </a:rPr>
              <a:t>ISP address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0848" y="7967745"/>
            <a:ext cx="14482655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Extract IP address from email id and phone # using Infoga library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27154" y="3337824"/>
            <a:ext cx="691801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Scrape the content of these links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12F2E-B729-4833-90F8-14CAFEC17537}"/>
              </a:ext>
            </a:extLst>
          </p:cNvPr>
          <p:cNvSpPr txBox="1"/>
          <p:nvPr/>
        </p:nvSpPr>
        <p:spPr>
          <a:xfrm>
            <a:off x="7973333" y="504662"/>
            <a:ext cx="8731562" cy="10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6000" spc="-80" dirty="0">
                <a:solidFill>
                  <a:srgbClr val="000000"/>
                </a:solidFill>
                <a:latin typeface="Cormorant Garamond Medium"/>
              </a:rPr>
              <a:t>Method 2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952AFF17-9EDF-4AD6-BD0A-06887DEB3A6F}"/>
              </a:ext>
            </a:extLst>
          </p:cNvPr>
          <p:cNvSpPr txBox="1"/>
          <p:nvPr/>
        </p:nvSpPr>
        <p:spPr>
          <a:xfrm>
            <a:off x="4721043" y="8950256"/>
            <a:ext cx="2698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 dirty="0">
                <a:solidFill>
                  <a:srgbClr val="0048CD"/>
                </a:solidFill>
                <a:latin typeface="Muli Regular"/>
              </a:rPr>
              <a:t>Geo Location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C72C1E26-6A61-4881-9C15-E5CF31F6E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62782">
            <a:off x="7840586" y="8602644"/>
            <a:ext cx="220950" cy="361674"/>
          </a:xfrm>
          <a:prstGeom prst="rect">
            <a:avLst/>
          </a:prstGeom>
        </p:spPr>
      </p:pic>
      <p:pic>
        <p:nvPicPr>
          <p:cNvPr id="23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284ED13E-0B64-48CA-83F9-A424CFD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E36F7-21C2-4F19-AEF4-D336A1D3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101215"/>
            <a:ext cx="18126075" cy="8162925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A5CA10F-A8AC-453A-8A96-3555CCEBFAF0}"/>
              </a:ext>
            </a:extLst>
          </p:cNvPr>
          <p:cNvSpPr txBox="1"/>
          <p:nvPr/>
        </p:nvSpPr>
        <p:spPr>
          <a:xfrm>
            <a:off x="762000" y="1095375"/>
            <a:ext cx="16992600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Location on Map using Geocoder in Python</a:t>
            </a:r>
          </a:p>
        </p:txBody>
      </p:sp>
      <p:pic>
        <p:nvPicPr>
          <p:cNvPr id="5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B2BB3E5E-23F3-4647-9310-A2B6CD0A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7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8273" y="4497705"/>
            <a:ext cx="9631454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spc="-96">
                <a:solidFill>
                  <a:srgbClr val="000000"/>
                </a:solidFill>
                <a:latin typeface="Cormorant Garamond Medium"/>
              </a:rPr>
              <a:t>Thank you</a:t>
            </a:r>
          </a:p>
        </p:txBody>
      </p:sp>
      <p:pic>
        <p:nvPicPr>
          <p:cNvPr id="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617DDD2E-F668-4CC2-8818-08C3AD11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2864320"/>
            <a:ext cx="14753464" cy="297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rdo Bold"/>
              </a:rPr>
              <a:t>Terrorists often create social media accounts for terror recruitment. In a lot of cases, they use real phone numbers and/or email addresses for registering these accounts so as to be able to directly communicate with potential recruits. Build a solution that is able to extract the phone number and/ or email address used to set up such social media accounts. Profile URL(s) shall be supplied as an input parameter.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Cardo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75203" y="4966120"/>
            <a:ext cx="6125651" cy="50943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7268" y="1095375"/>
            <a:ext cx="13548932" cy="113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INTL-DA-16 </a:t>
            </a: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Problem Statement</a:t>
            </a:r>
          </a:p>
        </p:txBody>
      </p:sp>
      <p:pic>
        <p:nvPicPr>
          <p:cNvPr id="7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45DBEB93-8BD8-4CDB-B84D-38DA09A0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20653"/>
            <a:ext cx="14753464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Streamlit.io</a:t>
            </a: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9569AD-7AA0-4B8A-BC54-E990D0289236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3771898"/>
          <a:ext cx="14325600" cy="561927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95588003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19497079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92506373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902320649"/>
                    </a:ext>
                  </a:extLst>
                </a:gridCol>
              </a:tblGrid>
              <a:tr h="735534">
                <a:tc gridSpan="3"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rPr>
                        <a:t>Pandas</a:t>
                      </a:r>
                      <a:endParaRPr lang="en-IN" sz="3200" b="0" dirty="0"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31698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tweepy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sherlock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folium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geocoder</a:t>
                      </a:r>
                    </a:p>
                    <a:p>
                      <a:pPr algn="l"/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4211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beautiful soup 4 (bs4)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4038"/>
                  </a:ext>
                </a:extLst>
              </a:tr>
              <a:tr h="1974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requests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regular expressions (re)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requests_tor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infoga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2340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D62827-CA98-409B-81E7-D8A20723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593" y="3771898"/>
            <a:ext cx="1600200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tplotlib Tutorial - javatpoint">
            <a:extLst>
              <a:ext uri="{FF2B5EF4-FFF2-40B4-BE49-F238E27FC236}">
                <a16:creationId xmlns:a16="http://schemas.microsoft.com/office/drawing/2014/main" id="{2C107683-ED9C-44D2-8B15-AC89122C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38" y="6098760"/>
            <a:ext cx="122846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D4C686CC-EA59-458A-9168-DF451CCA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8" y="4474104"/>
            <a:ext cx="1600199" cy="16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C53C847-48E4-4131-BCCA-1AFB3925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008" y="5105568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A2BF126-9DA0-4BE9-A300-A4FFA9783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60" y="6098760"/>
            <a:ext cx="160025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Build and Deploy Twitter Bots with Python, Tweepy and PythonAnywhere">
            <a:extLst>
              <a:ext uri="{FF2B5EF4-FFF2-40B4-BE49-F238E27FC236}">
                <a16:creationId xmlns:a16="http://schemas.microsoft.com/office/drawing/2014/main" id="{CDBA9DF0-90AB-4065-897B-EDC0D38F2D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16" y="4805302"/>
            <a:ext cx="1600255" cy="7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E6A01-A09A-48F8-BA80-57FB3EADD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969" y="2620653"/>
            <a:ext cx="884237" cy="49570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7BD9F25-979A-4E13-B45F-C51BBEBE0D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12387839" y="8106381"/>
            <a:ext cx="3441945" cy="1037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C1C8-BCA9-4DD7-B56D-17C4B4464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C0F8E-6192-4E89-B983-5771B414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BA69B-BD9E-467D-9C66-4F45C74DF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28E3B-4070-427B-A852-4983616C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E6F60-137F-443B-B5F7-F2B07248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1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20653"/>
            <a:ext cx="14753464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Streamlit.io</a:t>
            </a: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9569AD-7AA0-4B8A-BC54-E990D0289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69740"/>
              </p:ext>
            </p:extLst>
          </p:nvPr>
        </p:nvGraphicFramePr>
        <p:xfrm>
          <a:off x="1600200" y="3771898"/>
          <a:ext cx="14325600" cy="561927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95588003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19497079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92506373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902320649"/>
                    </a:ext>
                  </a:extLst>
                </a:gridCol>
              </a:tblGrid>
              <a:tr h="735534">
                <a:tc gridSpan="3"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rPr>
                        <a:t>Pandas</a:t>
                      </a:r>
                      <a:endParaRPr lang="en-IN" sz="3200" b="0" dirty="0"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31698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tweepy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sherlock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folium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geocoder</a:t>
                      </a:r>
                    </a:p>
                    <a:p>
                      <a:pPr algn="l"/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4211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beautiful soup 4 (bs4)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4038"/>
                  </a:ext>
                </a:extLst>
              </a:tr>
              <a:tr h="1974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requests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regular expressions (re)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requests_tor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infoga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2340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D62827-CA98-409B-81E7-D8A20723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593" y="3771898"/>
            <a:ext cx="1600200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tplotlib Tutorial - javatpoint">
            <a:extLst>
              <a:ext uri="{FF2B5EF4-FFF2-40B4-BE49-F238E27FC236}">
                <a16:creationId xmlns:a16="http://schemas.microsoft.com/office/drawing/2014/main" id="{2C107683-ED9C-44D2-8B15-AC89122C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38" y="6098760"/>
            <a:ext cx="122846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D4C686CC-EA59-458A-9168-DF451CCA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8" y="4474104"/>
            <a:ext cx="1600199" cy="16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C53C847-48E4-4131-BCCA-1AFB3925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008" y="5105568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A2BF126-9DA0-4BE9-A300-A4FFA9783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60" y="6098760"/>
            <a:ext cx="160025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Build and Deploy Twitter Bots with Python, Tweepy and PythonAnywhere">
            <a:extLst>
              <a:ext uri="{FF2B5EF4-FFF2-40B4-BE49-F238E27FC236}">
                <a16:creationId xmlns:a16="http://schemas.microsoft.com/office/drawing/2014/main" id="{CDBA9DF0-90AB-4065-897B-EDC0D38F2D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16" y="4805302"/>
            <a:ext cx="1600255" cy="7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E6A01-A09A-48F8-BA80-57FB3EADD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969" y="2620653"/>
            <a:ext cx="884237" cy="49570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7BD9F25-979A-4E13-B45F-C51BBEBE0D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12387839" y="8106381"/>
            <a:ext cx="3441945" cy="1037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C1C8-BCA9-4DD7-B56D-17C4B4464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F5EBD2-15F4-4318-B061-4A2772D8CD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3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Features of the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972106"/>
            <a:ext cx="14753464" cy="428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User Friendly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Real time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Scalable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Reliable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360 degree view of suspect terror suspect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</p:txBody>
      </p:sp>
      <p:pic>
        <p:nvPicPr>
          <p:cNvPr id="6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C8CAA983-5709-45DE-B6C1-B5B75149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1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50729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Deliverables of the </a:t>
            </a:r>
            <a:r>
              <a:rPr lang="en-US" sz="8000" spc="-80" dirty="0" err="1">
                <a:solidFill>
                  <a:srgbClr val="000000"/>
                </a:solidFill>
                <a:latin typeface="Cormorant Garamond Medium"/>
              </a:rPr>
              <a:t>WeTrack</a:t>
            </a: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972106"/>
            <a:ext cx="14753464" cy="267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Email Address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Contact Number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Location (Long., Lat.)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IP Address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ISP details</a:t>
            </a:r>
          </a:p>
        </p:txBody>
      </p:sp>
      <p:pic>
        <p:nvPicPr>
          <p:cNvPr id="6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894D80AC-0E13-4478-B5E3-D80ABF39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3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412</Words>
  <Application>Microsoft Office PowerPoint</Application>
  <PresentationFormat>Custom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Muli Regular</vt:lpstr>
      <vt:lpstr>Arial</vt:lpstr>
      <vt:lpstr>Calibri</vt:lpstr>
      <vt:lpstr>Inknut Antiqua Medium Bold</vt:lpstr>
      <vt:lpstr>Cardo Bold</vt:lpstr>
      <vt:lpstr>Cormorant Garamond Medium Bold</vt:lpstr>
      <vt:lpstr>Arimo</vt:lpstr>
      <vt:lpstr>Cardo</vt:lpstr>
      <vt:lpstr>Cormorant Garamond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Clean People Illustration Finance Pitch Deck Presentation</dc:title>
  <dc:creator>Chaudhary</dc:creator>
  <cp:lastModifiedBy>Sonal Daulatkar</cp:lastModifiedBy>
  <cp:revision>65</cp:revision>
  <dcterms:created xsi:type="dcterms:W3CDTF">2006-08-16T00:00:00Z</dcterms:created>
  <dcterms:modified xsi:type="dcterms:W3CDTF">2021-12-10T11:17:45Z</dcterms:modified>
  <dc:identifier>DAEyHLmrhug</dc:identifier>
</cp:coreProperties>
</file>